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3" r:id="rId11"/>
    <p:sldId id="268" r:id="rId12"/>
    <p:sldId id="264" r:id="rId13"/>
    <p:sldId id="269" r:id="rId14"/>
    <p:sldId id="265" r:id="rId15"/>
    <p:sldId id="317" r:id="rId16"/>
    <p:sldId id="318" r:id="rId17"/>
    <p:sldId id="319" r:id="rId18"/>
    <p:sldId id="270" r:id="rId19"/>
    <p:sldId id="279" r:id="rId20"/>
    <p:sldId id="281" r:id="rId21"/>
    <p:sldId id="282" r:id="rId22"/>
    <p:sldId id="283" r:id="rId23"/>
    <p:sldId id="284" r:id="rId24"/>
    <p:sldId id="295" r:id="rId25"/>
    <p:sldId id="285" r:id="rId26"/>
    <p:sldId id="296" r:id="rId27"/>
    <p:sldId id="286" r:id="rId28"/>
    <p:sldId id="297" r:id="rId29"/>
    <p:sldId id="274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288" r:id="rId38"/>
    <p:sldId id="289" r:id="rId39"/>
    <p:sldId id="290" r:id="rId40"/>
    <p:sldId id="293" r:id="rId41"/>
    <p:sldId id="292" r:id="rId42"/>
    <p:sldId id="29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28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36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58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09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0621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496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9182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622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795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03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14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00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58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97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5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89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12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DEFAD-35B2-4EF2-BA00-152332F37928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F30DABC-008B-401B-BF89-50C06C2A0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98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826DC4-8E66-40F8-BEAF-1EA4E9569E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78" y="332844"/>
            <a:ext cx="6097276" cy="6097276"/>
          </a:xfrm>
          <a:prstGeom prst="ellipse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5549BE2-8816-48AC-B01C-8C445ABC7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py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7C03E1-CBEC-4E70-B671-2ADE4524FF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고우석</a:t>
            </a:r>
            <a:r>
              <a:rPr lang="en-US" altLang="ko-KR" dirty="0"/>
              <a:t>, </a:t>
            </a:r>
            <a:r>
              <a:rPr lang="ko-KR" altLang="en-US" dirty="0" err="1"/>
              <a:t>김규량</a:t>
            </a:r>
            <a:r>
              <a:rPr lang="en-US" altLang="ko-KR" dirty="0"/>
              <a:t>, </a:t>
            </a:r>
            <a:r>
              <a:rPr lang="ko-KR" altLang="en-US" dirty="0"/>
              <a:t>양현우</a:t>
            </a:r>
            <a:r>
              <a:rPr lang="en-US" altLang="ko-KR" dirty="0"/>
              <a:t>, </a:t>
            </a:r>
            <a:r>
              <a:rPr lang="ko-KR" altLang="en-US" dirty="0"/>
              <a:t>이승민</a:t>
            </a:r>
          </a:p>
        </p:txBody>
      </p:sp>
    </p:spTree>
    <p:extLst>
      <p:ext uri="{BB962C8B-B14F-4D97-AF65-F5344CB8AC3E}">
        <p14:creationId xmlns:p14="http://schemas.microsoft.com/office/powerpoint/2010/main" val="3676646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9314A-590D-47E0-8534-C601F308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D2ADCA-D22C-468C-9286-159A591B5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NO.244</a:t>
            </a:r>
            <a:r>
              <a:rPr lang="ko-KR" altLang="en-US" dirty="0"/>
              <a:t> </a:t>
            </a:r>
            <a:r>
              <a:rPr lang="ko-KR" altLang="en-US" dirty="0" err="1"/>
              <a:t>엔테이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총합 </a:t>
            </a:r>
            <a:r>
              <a:rPr lang="en-US" altLang="ko-KR" dirty="0"/>
              <a:t>580)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609B98E-2CBC-41D6-A85D-DD0DC01727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2736850"/>
            <a:ext cx="3305175" cy="33051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E8C20F-96BF-43B4-911F-3762B54AD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단일 불꽃 </a:t>
            </a:r>
            <a:r>
              <a:rPr lang="ko-KR" altLang="en-US" dirty="0" err="1"/>
              <a:t>타입중에서</a:t>
            </a:r>
            <a:r>
              <a:rPr lang="ko-KR" altLang="en-US" dirty="0"/>
              <a:t> 제일 강한 포켓몬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1C3015F-A30C-4C34-BC60-8AB39768E0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938" y="3836874"/>
            <a:ext cx="4186237" cy="110512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75039A-BBF3-43A7-B5DF-8854262556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48663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93920-FD40-48AE-92C3-8961C9F8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FB2E62-B6B0-4525-9B14-DDCE3923C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baseline="30000" dirty="0"/>
              <a:t>nd </a:t>
            </a:r>
            <a:r>
              <a:rPr lang="ko-KR" altLang="en-US" baseline="30000" dirty="0" err="1"/>
              <a:t>윈디</a:t>
            </a:r>
            <a:r>
              <a:rPr lang="ko-KR" altLang="en-US" baseline="30000" dirty="0"/>
              <a:t> </a:t>
            </a:r>
            <a:r>
              <a:rPr lang="en-US" altLang="ko-KR" baseline="30000" dirty="0"/>
              <a:t>(</a:t>
            </a:r>
            <a:r>
              <a:rPr lang="ko-KR" altLang="en-US" baseline="30000" dirty="0"/>
              <a:t>총합 </a:t>
            </a:r>
            <a:r>
              <a:rPr lang="en-US" altLang="ko-KR" baseline="30000" dirty="0"/>
              <a:t>555)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32B9627-39C3-418A-A483-8706AEFF31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2736850"/>
            <a:ext cx="3305175" cy="33051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91D3A0-E527-4A9E-B616-C2BA1697C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baseline="30000" dirty="0"/>
              <a:t>rd </a:t>
            </a:r>
            <a:r>
              <a:rPr lang="ko-KR" altLang="en-US" baseline="30000" dirty="0"/>
              <a:t>마그마 </a:t>
            </a:r>
            <a:r>
              <a:rPr lang="en-US" altLang="ko-KR" baseline="30000" dirty="0"/>
              <a:t>(</a:t>
            </a:r>
            <a:r>
              <a:rPr lang="ko-KR" altLang="en-US" baseline="30000" dirty="0"/>
              <a:t>총합 </a:t>
            </a:r>
            <a:r>
              <a:rPr lang="en-US" altLang="ko-KR" baseline="30000" dirty="0"/>
              <a:t>540)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58D1A26-4CE8-4292-8E3C-8396526801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02" y="2736850"/>
            <a:ext cx="3095908" cy="33051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C73DC5-FB52-49A9-BA24-E410B9E8E0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778336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378E4-18D6-40F1-AF28-83E45AA2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DC5B5F-1876-400F-BDCA-12E0B1E2F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NO.382</a:t>
            </a:r>
            <a:r>
              <a:rPr lang="ko-KR" altLang="en-US" dirty="0"/>
              <a:t> 원시 </a:t>
            </a:r>
            <a:r>
              <a:rPr lang="ko-KR" altLang="en-US" dirty="0" err="1"/>
              <a:t>가이오가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총합 </a:t>
            </a:r>
            <a:r>
              <a:rPr lang="en-US" altLang="ko-KR" dirty="0"/>
              <a:t>770)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54CB106-1B61-44EF-AEDF-08204DCE57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2736850"/>
            <a:ext cx="3305175" cy="33051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8463CC-E3F6-4690-AB33-1B8CD78A6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단일 물 타입 중에서 제일 강한 포켓몬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F0022EF-6F79-40AF-B10B-3BB9569824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938" y="3892350"/>
            <a:ext cx="4186237" cy="9941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187E17-7B97-4327-963C-A50F051937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30072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AD760-0081-4672-9599-C9D79E35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FE4ABC-4E49-4F3B-B63F-F3EDA2287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baseline="30000" dirty="0"/>
              <a:t>nd</a:t>
            </a:r>
            <a:r>
              <a:rPr lang="en-US" altLang="ko-KR" dirty="0"/>
              <a:t> </a:t>
            </a:r>
            <a:r>
              <a:rPr lang="ko-KR" altLang="en-US" dirty="0" err="1"/>
              <a:t>가이오가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총합 </a:t>
            </a:r>
            <a:r>
              <a:rPr lang="en-US" altLang="ko-KR" dirty="0"/>
              <a:t>670)</a:t>
            </a:r>
            <a:r>
              <a:rPr lang="ko-KR" altLang="en-US" dirty="0"/>
              <a:t> 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B759E32-10D6-4DB8-A498-AE805421B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2736850"/>
            <a:ext cx="3305175" cy="33051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AC13E7-93B4-4A50-94C8-9655887F2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baseline="30000" dirty="0"/>
              <a:t>rd </a:t>
            </a:r>
            <a:r>
              <a:rPr lang="ko-KR" altLang="en-US" baseline="30000" dirty="0" err="1"/>
              <a:t>돌핀맨</a:t>
            </a:r>
            <a:r>
              <a:rPr lang="ko-KR" altLang="en-US" baseline="30000" dirty="0"/>
              <a:t> 히어로 폼 </a:t>
            </a:r>
            <a:r>
              <a:rPr lang="en-US" altLang="ko-KR" baseline="30000" dirty="0"/>
              <a:t>(</a:t>
            </a:r>
            <a:r>
              <a:rPr lang="ko-KR" altLang="en-US" baseline="30000" dirty="0"/>
              <a:t>총합 </a:t>
            </a:r>
            <a:r>
              <a:rPr lang="en-US" altLang="ko-KR" baseline="30000" dirty="0"/>
              <a:t>650)</a:t>
            </a:r>
            <a:r>
              <a:rPr lang="ko-KR" altLang="en-US" baseline="30000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4F10876-F31D-485F-BCB4-A4E570FE69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69" y="2736850"/>
            <a:ext cx="3305175" cy="33051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F4FDBC-094B-4DA3-AC80-3AC7468383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82416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F0A9D-1270-40EB-8C5B-E60AAD6E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353518-EFDC-41CD-B4AE-7B2E2FDFC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0284" y="1988373"/>
            <a:ext cx="4185623" cy="789726"/>
          </a:xfrm>
        </p:spPr>
        <p:txBody>
          <a:bodyPr/>
          <a:lstStyle/>
          <a:p>
            <a:r>
              <a:rPr lang="ko-KR" altLang="en-US" dirty="0"/>
              <a:t>타입별로 제일 강한 포켓몬을 막대그래프로 시각화</a:t>
            </a:r>
          </a:p>
          <a:p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1313949-2B16-467E-96F6-A0FF19F670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19381"/>
            <a:ext cx="5807312" cy="4492323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1071D9-5D0A-49D5-9BB1-0C8CC385D5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160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포켓몬 </a:t>
            </a:r>
            <a:r>
              <a:rPr lang="ko-KR" altLang="en-US" dirty="0" err="1"/>
              <a:t>클라</a:t>
            </a:r>
            <a:r>
              <a:rPr lang="en-US" altLang="ko-KR" dirty="0"/>
              <a:t>~</a:t>
            </a:r>
            <a:r>
              <a:rPr lang="ko-KR" altLang="en-US" dirty="0" err="1"/>
              <a:t>스</a:t>
            </a:r>
            <a:endParaRPr lang="ko-KR" altLang="en-US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4231A17-1AE4-4B90-BD9A-01BB558FD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441" y="1746297"/>
            <a:ext cx="5582651" cy="4303867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D60D51-8A33-4564-9094-4C481BA2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17681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일반포켓몬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전설포켓몬</a:t>
            </a:r>
            <a:endParaRPr lang="ko-KR" altLang="en-US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389B3AFA-F823-4BAB-B6EA-F3B0B665A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6808" y="5230035"/>
            <a:ext cx="4017193" cy="160440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970D87-ED36-4AF2-B217-A875F74C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809" y="2017827"/>
            <a:ext cx="4017193" cy="29846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EE4087-C2E6-40A3-8012-9E015B9B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017828"/>
            <a:ext cx="4017193" cy="29846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71A209-D05C-4ABB-9698-0DE06740D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5" y="5115645"/>
            <a:ext cx="4017192" cy="1604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92EFBA-FF4B-440A-9ACC-E1E245189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34" y="5301350"/>
            <a:ext cx="4017193" cy="208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D291B4-D245-4862-80A8-D7D40880C34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8415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강한 친구들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0E37CF15-D176-4511-B9A2-6350FF63B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983" y="1765214"/>
            <a:ext cx="5245370" cy="332757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D4F117-8D4C-43C7-979F-3B81EC9A98D4}"/>
              </a:ext>
            </a:extLst>
          </p:cNvPr>
          <p:cNvSpPr txBox="1"/>
          <p:nvPr/>
        </p:nvSpPr>
        <p:spPr>
          <a:xfrm>
            <a:off x="4263241" y="5201393"/>
            <a:ext cx="563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맛깔끼노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~</a:t>
            </a: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0C241-529D-4A21-96EF-C0CC349A7CB1}"/>
              </a:ext>
            </a:extLst>
          </p:cNvPr>
          <p:cNvSpPr txBox="1"/>
          <p:nvPr/>
        </p:nvSpPr>
        <p:spPr>
          <a:xfrm>
            <a:off x="6157356" y="580161"/>
            <a:ext cx="80158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</a:rPr>
              <a:t>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698E95-52F4-40D1-8237-FF791AE50B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4821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</a:t>
            </a:r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en-US" altLang="ko-KR" dirty="0"/>
              <a:t>BMI </a:t>
            </a:r>
            <a:r>
              <a:rPr lang="ko-KR" altLang="en-US" dirty="0"/>
              <a:t>관계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B166F89-4E31-4B59-8BEC-56B4CAC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사용한 데이터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Pokedex-korean.json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포켓몬 </a:t>
            </a:r>
            <a:r>
              <a:rPr lang="en-US" altLang="ko-KR" sz="2000" dirty="0"/>
              <a:t>go </a:t>
            </a:r>
            <a:r>
              <a:rPr lang="ko-KR" altLang="en-US" sz="2000" dirty="0"/>
              <a:t>의 데이터</a:t>
            </a:r>
            <a:r>
              <a:rPr lang="en-US" altLang="ko-KR" sz="2000" dirty="0"/>
              <a:t>(1</a:t>
            </a:r>
            <a:r>
              <a:rPr lang="ko-KR" altLang="en-US" sz="2000" dirty="0"/>
              <a:t>세대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Pokemondata.csv : </a:t>
            </a:r>
            <a:r>
              <a:rPr lang="ko-KR" altLang="en-US" sz="2000" dirty="0"/>
              <a:t>포켓몬의 </a:t>
            </a:r>
            <a:r>
              <a:rPr lang="ko-KR" altLang="en-US" sz="2000" dirty="0" err="1"/>
              <a:t>종족치</a:t>
            </a:r>
            <a:r>
              <a:rPr lang="en-US" altLang="ko-KR" sz="2000" dirty="0"/>
              <a:t>, </a:t>
            </a:r>
            <a:r>
              <a:rPr lang="ko-KR" altLang="en-US" sz="2000" dirty="0"/>
              <a:t>특공 데이터</a:t>
            </a:r>
            <a:r>
              <a:rPr lang="en-US" altLang="ko-KR" sz="2000" dirty="0"/>
              <a:t>(</a:t>
            </a:r>
            <a:r>
              <a:rPr lang="ko-KR" altLang="en-US" sz="2000" dirty="0"/>
              <a:t>전 세대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 err="1"/>
              <a:t>Pokemon</a:t>
            </a:r>
            <a:r>
              <a:rPr lang="ko-KR" altLang="en-US" sz="2000" dirty="0"/>
              <a:t> </a:t>
            </a:r>
            <a:r>
              <a:rPr lang="en-US" altLang="ko-KR" sz="2000" dirty="0"/>
              <a:t>Databas.csv : </a:t>
            </a:r>
            <a:r>
              <a:rPr lang="ko-KR" altLang="en-US" sz="2000" dirty="0"/>
              <a:t>포켓몬의 크기</a:t>
            </a:r>
            <a:r>
              <a:rPr lang="en-US" altLang="ko-KR" sz="2000" dirty="0"/>
              <a:t>,</a:t>
            </a:r>
            <a:r>
              <a:rPr lang="ko-KR" altLang="en-US" sz="2000" dirty="0"/>
              <a:t>무게</a:t>
            </a:r>
            <a:r>
              <a:rPr lang="en-US" altLang="ko-KR" sz="2000" dirty="0"/>
              <a:t>,</a:t>
            </a:r>
            <a:r>
              <a:rPr lang="ko-KR" altLang="en-US" sz="2000" dirty="0"/>
              <a:t> 특공</a:t>
            </a:r>
            <a:r>
              <a:rPr lang="en-US" altLang="ko-KR" sz="2000" dirty="0"/>
              <a:t>, </a:t>
            </a:r>
            <a:r>
              <a:rPr lang="ko-KR" altLang="en-US" sz="2000" dirty="0"/>
              <a:t>특성 모든 데이터</a:t>
            </a:r>
            <a:r>
              <a:rPr lang="en-US" altLang="ko-KR" sz="2000" dirty="0"/>
              <a:t>(</a:t>
            </a:r>
            <a:r>
              <a:rPr lang="ko-KR" altLang="en-US" sz="2000" dirty="0"/>
              <a:t>전 세대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4E621E-32AA-4DC8-BE03-54E91EDF3E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4332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</a:t>
            </a:r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en-US" altLang="ko-KR" dirty="0"/>
              <a:t>BMI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sz="2400" dirty="0"/>
              <a:t>- BMI </a:t>
            </a:r>
            <a:r>
              <a:rPr lang="ko-KR" altLang="en-US" sz="2400" dirty="0"/>
              <a:t>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B166F89-4E31-4B59-8BEC-56B4CAC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BMI</a:t>
            </a:r>
          </a:p>
          <a:p>
            <a:pPr lvl="1"/>
            <a:r>
              <a:rPr lang="ko-KR" altLang="en-US" sz="2200" dirty="0"/>
              <a:t>체질량지수</a:t>
            </a:r>
            <a:endParaRPr lang="en-US" altLang="ko-KR" sz="2200" dirty="0"/>
          </a:p>
          <a:p>
            <a:pPr lvl="1"/>
            <a:r>
              <a:rPr lang="ko-KR" altLang="en-US" sz="2200" dirty="0"/>
              <a:t>계산법 </a:t>
            </a:r>
            <a:r>
              <a:rPr lang="en-US" altLang="ko-KR" sz="2200" dirty="0"/>
              <a:t>: kg/m**2</a:t>
            </a:r>
          </a:p>
          <a:p>
            <a:pPr lvl="1"/>
            <a:r>
              <a:rPr lang="en-US" altLang="ko-KR" sz="2200" dirty="0"/>
              <a:t>WHO </a:t>
            </a:r>
            <a:r>
              <a:rPr lang="ko-KR" altLang="en-US" sz="2200" dirty="0"/>
              <a:t>기준</a:t>
            </a:r>
            <a:endParaRPr lang="en-US" altLang="ko-KR" sz="2200" dirty="0"/>
          </a:p>
          <a:p>
            <a:pPr lvl="2"/>
            <a:r>
              <a:rPr lang="en-US" altLang="ko-KR" sz="2000" dirty="0"/>
              <a:t>BMI 18.5</a:t>
            </a:r>
            <a:r>
              <a:rPr lang="ko-KR" altLang="en-US" sz="2000" dirty="0"/>
              <a:t>이하 </a:t>
            </a:r>
            <a:r>
              <a:rPr lang="en-US" altLang="ko-KR" sz="2000" dirty="0"/>
              <a:t>– </a:t>
            </a:r>
            <a:r>
              <a:rPr lang="ko-KR" altLang="en-US" sz="2000" dirty="0" err="1"/>
              <a:t>저체중</a:t>
            </a:r>
            <a:endParaRPr lang="en-US" altLang="ko-KR" sz="2000" dirty="0"/>
          </a:p>
          <a:p>
            <a:pPr lvl="2"/>
            <a:r>
              <a:rPr lang="en-US" altLang="ko-KR" sz="2000" dirty="0"/>
              <a:t>BMI 18.5 ~ 25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정상</a:t>
            </a:r>
            <a:endParaRPr lang="en-US" altLang="ko-KR" sz="2000" dirty="0"/>
          </a:p>
          <a:p>
            <a:pPr lvl="2"/>
            <a:r>
              <a:rPr lang="en-US" altLang="ko-KR" sz="2000" dirty="0"/>
              <a:t>BMI 25 ~ 30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과체중</a:t>
            </a:r>
            <a:endParaRPr lang="en-US" altLang="ko-KR" sz="2000" dirty="0"/>
          </a:p>
          <a:p>
            <a:pPr lvl="2"/>
            <a:r>
              <a:rPr lang="en-US" altLang="ko-KR" sz="2000" dirty="0"/>
              <a:t>BMI 30</a:t>
            </a:r>
            <a:r>
              <a:rPr lang="ko-KR" altLang="en-US" sz="2000" dirty="0"/>
              <a:t>이상</a:t>
            </a:r>
            <a:r>
              <a:rPr lang="en-US" altLang="ko-KR" sz="2000" dirty="0"/>
              <a:t> – </a:t>
            </a:r>
            <a:r>
              <a:rPr lang="ko-KR" altLang="en-US" sz="2000" dirty="0"/>
              <a:t>비만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16A94-A4BE-4C2D-980A-0E8508B76E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349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FA45A-21E0-4B34-98BB-CE83BD03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23A9E-2064-4265-9652-8DD48496D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대주제</a:t>
            </a:r>
            <a:r>
              <a:rPr lang="en-US" altLang="ko-KR" dirty="0"/>
              <a:t>: </a:t>
            </a:r>
            <a:r>
              <a:rPr lang="ko-KR" altLang="en-US" dirty="0"/>
              <a:t>포켓몬스터</a:t>
            </a:r>
            <a:endParaRPr lang="en-US" altLang="ko-KR" dirty="0"/>
          </a:p>
          <a:p>
            <a:r>
              <a:rPr lang="ko-KR" altLang="en-US" dirty="0"/>
              <a:t>소주제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포켓몬 타입과 총합 비교 시각화</a:t>
            </a:r>
            <a:r>
              <a:rPr lang="en-US" altLang="ko-KR" dirty="0"/>
              <a:t>(</a:t>
            </a:r>
            <a:r>
              <a:rPr lang="ko-KR" altLang="en-US" dirty="0" err="1"/>
              <a:t>김규량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포켓몬 </a:t>
            </a:r>
            <a:r>
              <a:rPr lang="ko-KR" altLang="en-US" dirty="0" err="1"/>
              <a:t>클라스</a:t>
            </a:r>
            <a:r>
              <a:rPr lang="en-US" altLang="ko-KR" dirty="0"/>
              <a:t>(</a:t>
            </a:r>
            <a:r>
              <a:rPr lang="ko-KR" altLang="en-US" dirty="0"/>
              <a:t>이승민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포켓몬의 </a:t>
            </a:r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en-US" altLang="ko-KR" dirty="0"/>
              <a:t>BMI</a:t>
            </a:r>
            <a:r>
              <a:rPr lang="ko-KR" altLang="en-US" dirty="0"/>
              <a:t> 관계</a:t>
            </a:r>
            <a:r>
              <a:rPr lang="en-US" altLang="ko-KR" dirty="0"/>
              <a:t>(</a:t>
            </a:r>
            <a:r>
              <a:rPr lang="ko-KR" altLang="en-US" dirty="0"/>
              <a:t>양현우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포켓몬의 성비 불균형 조사</a:t>
            </a:r>
            <a:r>
              <a:rPr lang="en-US" altLang="ko-KR" dirty="0"/>
              <a:t>(</a:t>
            </a:r>
            <a:r>
              <a:rPr lang="ko-KR" altLang="en-US" dirty="0" err="1"/>
              <a:t>고우석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62F267-8A60-4BD8-B886-F3E4760F6F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29" y="1611576"/>
            <a:ext cx="3746237" cy="37462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995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</a:t>
            </a:r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en-US" altLang="ko-KR" dirty="0"/>
              <a:t>BMI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sz="2400" dirty="0"/>
              <a:t>- (1) </a:t>
            </a:r>
            <a:r>
              <a:rPr lang="ko-KR" altLang="en-US" sz="2400" dirty="0"/>
              <a:t>모듈설치</a:t>
            </a:r>
            <a:r>
              <a:rPr lang="en-US" altLang="ko-KR" sz="2400" dirty="0"/>
              <a:t>/</a:t>
            </a:r>
            <a:r>
              <a:rPr lang="ko-KR" altLang="en-US" sz="2400" dirty="0"/>
              <a:t>글꼴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302CDCEB-0FA2-421E-920C-759C5C297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977" y="1930400"/>
            <a:ext cx="5969378" cy="2299782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200A4C-76AC-464C-BA3E-70AD5F881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230182"/>
            <a:ext cx="7294765" cy="20182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B1AB01-8309-4C9E-91CD-62C5B3B3A4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3094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</a:t>
            </a:r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en-US" altLang="ko-KR" dirty="0"/>
              <a:t>BMI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sz="2400" dirty="0"/>
              <a:t>- (3) </a:t>
            </a:r>
            <a:r>
              <a:rPr lang="ko-KR" altLang="en-US" sz="2400" dirty="0"/>
              <a:t>파일 불러오기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62CE054-6621-4BEE-A02B-6DFF9834D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5056201" cy="1534295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443CE5-EA70-47D2-9919-D8F6AF906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535" y="1930400"/>
            <a:ext cx="4311872" cy="36641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6DB56F-2753-491D-8D50-F8DC2B6E39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0808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</a:t>
            </a:r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en-US" altLang="ko-KR" dirty="0"/>
              <a:t>BMI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sz="2400" dirty="0"/>
              <a:t>- (4) </a:t>
            </a:r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endParaRPr lang="ko-KR" altLang="en-US" sz="2400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4CCC801D-1177-4330-B11C-F7918DE90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399"/>
            <a:ext cx="3845239" cy="4239431"/>
          </a:xfrm>
        </p:spPr>
      </p:pic>
      <p:sp>
        <p:nvSpPr>
          <p:cNvPr id="16" name="내용 개체 틀 7">
            <a:extLst>
              <a:ext uri="{FF2B5EF4-FFF2-40B4-BE49-F238E27FC236}">
                <a16:creationId xmlns:a16="http://schemas.microsoft.com/office/drawing/2014/main" id="{16BB21FC-AF7C-4264-B42E-C02C39113B24}"/>
              </a:ext>
            </a:extLst>
          </p:cNvPr>
          <p:cNvSpPr txBox="1">
            <a:spLocks/>
          </p:cNvSpPr>
          <p:nvPr/>
        </p:nvSpPr>
        <p:spPr>
          <a:xfrm>
            <a:off x="5251618" y="3001841"/>
            <a:ext cx="4467224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무게</a:t>
            </a:r>
            <a:r>
              <a:rPr lang="en-US" altLang="ko-KR" sz="2000" dirty="0"/>
              <a:t>(weight),</a:t>
            </a:r>
            <a:r>
              <a:rPr lang="ko-KR" altLang="en-US" sz="2000" dirty="0"/>
              <a:t> 신장</a:t>
            </a:r>
            <a:r>
              <a:rPr lang="en-US" altLang="ko-KR" sz="2000" dirty="0"/>
              <a:t>(height) </a:t>
            </a:r>
            <a:r>
              <a:rPr lang="ko-KR" altLang="en-US" sz="2000" dirty="0"/>
              <a:t>필요</a:t>
            </a:r>
            <a:endParaRPr lang="en-US" altLang="ko-KR" sz="2000" dirty="0"/>
          </a:p>
          <a:p>
            <a:r>
              <a:rPr lang="en-US" altLang="ko-KR" sz="2000" dirty="0"/>
              <a:t>Object -&gt; float</a:t>
            </a:r>
            <a:r>
              <a:rPr lang="ko-KR" altLang="en-US" sz="2000" dirty="0"/>
              <a:t> 로 변경</a:t>
            </a:r>
            <a:endParaRPr lang="en-US" altLang="ko-KR" sz="2000" dirty="0"/>
          </a:p>
          <a:p>
            <a:r>
              <a:rPr lang="ko-KR" altLang="en-US" sz="2000" dirty="0"/>
              <a:t>나머지 컬럼 제거</a:t>
            </a:r>
            <a:endParaRPr lang="en-US" altLang="ko-KR" sz="2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597BC9-01AD-4F4D-A540-BD2CD35A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79" y="1984256"/>
            <a:ext cx="3454578" cy="2730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C14EFD-839A-4BCA-99DC-4A7134B59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893" y="2257320"/>
            <a:ext cx="2762392" cy="2286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DA933F-4880-4BB3-9110-A7B0E323FD2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6485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</a:t>
            </a:r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en-US" altLang="ko-KR" dirty="0"/>
              <a:t>BMI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sz="2400" dirty="0"/>
              <a:t>- (5) BMI </a:t>
            </a:r>
            <a:r>
              <a:rPr lang="ko-KR" altLang="en-US" sz="2400" dirty="0"/>
              <a:t>값 만들고 컬럼 추가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CF392A-5483-4657-9D1A-42B49CAFB849}"/>
              </a:ext>
            </a:extLst>
          </p:cNvPr>
          <p:cNvGrpSpPr/>
          <p:nvPr/>
        </p:nvGrpSpPr>
        <p:grpSpPr>
          <a:xfrm>
            <a:off x="1099901" y="2362886"/>
            <a:ext cx="3311461" cy="3135869"/>
            <a:chOff x="677334" y="1967471"/>
            <a:chExt cx="2114659" cy="20683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66E18C-C0F1-4859-B77F-73F2CF45F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7500" b="-3126"/>
            <a:stretch/>
          </p:blipFill>
          <p:spPr>
            <a:xfrm>
              <a:off x="677334" y="2368057"/>
              <a:ext cx="2114659" cy="41912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AEC94F4-65BC-4D1E-B77D-4F6EC198F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334" y="1967471"/>
              <a:ext cx="2114659" cy="41912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58EEA1E-79C3-4C8A-8913-EAACB5F35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334" y="2848963"/>
              <a:ext cx="1924149" cy="38737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D9EEB64-60BA-4F41-B0E5-C86E33A3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334" y="3217798"/>
              <a:ext cx="2044805" cy="38737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15E3F8E-AB22-4C03-B85E-EEF4035BC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997" y="3616665"/>
              <a:ext cx="1943200" cy="419122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9C92DE76-C410-49C0-BCCC-27E2E9F1A7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989"/>
          <a:stretch/>
        </p:blipFill>
        <p:spPr>
          <a:xfrm>
            <a:off x="5601994" y="1674370"/>
            <a:ext cx="3560797" cy="42229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697A4C-BCFD-41E0-8031-83CDB2AA972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686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</a:t>
            </a:r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en-US" altLang="ko-KR" dirty="0"/>
              <a:t>BMI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sz="2400" dirty="0"/>
              <a:t>- (6) </a:t>
            </a:r>
            <a:r>
              <a:rPr lang="ko-KR" altLang="en-US" sz="2400" dirty="0" err="1"/>
              <a:t>타입별</a:t>
            </a:r>
            <a:r>
              <a:rPr lang="ko-KR" altLang="en-US" sz="2400" dirty="0"/>
              <a:t> 데이터프레임 생성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6942B7-C51D-4BCD-A60F-9C689F40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5040503" cy="40132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D44FFF-FC37-46A5-8254-7A5D173F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37" y="1942757"/>
            <a:ext cx="5913849" cy="3580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834D19-0ED7-4EBF-A110-08C4F1C9250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2402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</a:t>
            </a:r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en-US" altLang="ko-KR" dirty="0"/>
              <a:t>BMI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sz="2400" dirty="0"/>
              <a:t>- (6) </a:t>
            </a:r>
            <a:r>
              <a:rPr lang="ko-KR" altLang="en-US" sz="2400" dirty="0" err="1"/>
              <a:t>타입별</a:t>
            </a:r>
            <a:r>
              <a:rPr lang="ko-KR" altLang="en-US" sz="2400" dirty="0"/>
              <a:t> 데이터프레임 생성</a:t>
            </a:r>
            <a:r>
              <a:rPr lang="en-US" altLang="ko-KR" sz="1000" dirty="0"/>
              <a:t>(</a:t>
            </a:r>
            <a:r>
              <a:rPr lang="ko-KR" altLang="en-US" sz="1000" dirty="0"/>
              <a:t>하드코딩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6942B7-C51D-4BCD-A60F-9C689F40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5040503" cy="40132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D44FFF-FC37-46A5-8254-7A5D173F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37" y="1942757"/>
            <a:ext cx="5913849" cy="35807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D21B0C-B9B1-4D2A-B838-3E62D1B9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436" y="263362"/>
            <a:ext cx="3340272" cy="6331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8ED46F-9074-4759-AFDA-A34213A297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5362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</a:t>
            </a:r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en-US" altLang="ko-KR" dirty="0"/>
              <a:t>BMI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sz="2400" dirty="0"/>
              <a:t>- (9) </a:t>
            </a:r>
            <a:r>
              <a:rPr lang="ko-KR" altLang="en-US" sz="2400" dirty="0" err="1"/>
              <a:t>타입별</a:t>
            </a:r>
            <a:r>
              <a:rPr lang="ko-KR" altLang="en-US" sz="2400" dirty="0"/>
              <a:t> </a:t>
            </a:r>
            <a:r>
              <a:rPr lang="en-US" altLang="ko-KR" sz="2400" dirty="0"/>
              <a:t>BMI </a:t>
            </a:r>
            <a:r>
              <a:rPr lang="ko-KR" altLang="en-US" sz="2400" dirty="0"/>
              <a:t>그래프로 출력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B684D670-9BAA-4E56-8AA8-B5EC72AC9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508" y="1842608"/>
            <a:ext cx="6790729" cy="4285059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4695A8-49AE-4CEF-9266-F0511985E1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1289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C970E1-56B6-4A21-9E81-D10B409E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</a:t>
            </a:r>
            <a:r>
              <a:rPr lang="ko-KR" altLang="en-US" dirty="0" err="1"/>
              <a:t>타입별</a:t>
            </a:r>
            <a:r>
              <a:rPr lang="ko-KR" altLang="en-US" dirty="0"/>
              <a:t> </a:t>
            </a:r>
            <a:r>
              <a:rPr lang="en-US" altLang="ko-KR" dirty="0"/>
              <a:t>BMI </a:t>
            </a:r>
            <a:r>
              <a:rPr lang="ko-KR" altLang="en-US" dirty="0"/>
              <a:t>관계</a:t>
            </a:r>
            <a:br>
              <a:rPr lang="en-US" altLang="ko-KR" dirty="0"/>
            </a:br>
            <a:r>
              <a:rPr lang="en-US" altLang="ko-KR" sz="2400" dirty="0"/>
              <a:t>- (9) </a:t>
            </a:r>
            <a:r>
              <a:rPr lang="ko-KR" altLang="en-US" sz="2400" dirty="0" err="1"/>
              <a:t>타입별</a:t>
            </a:r>
            <a:r>
              <a:rPr lang="ko-KR" altLang="en-US" sz="2400" dirty="0"/>
              <a:t> </a:t>
            </a:r>
            <a:r>
              <a:rPr lang="en-US" altLang="ko-KR" sz="2400" dirty="0"/>
              <a:t>BMI </a:t>
            </a:r>
            <a:r>
              <a:rPr lang="ko-KR" altLang="en-US" sz="2400" dirty="0"/>
              <a:t>그래프로 출력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9E3B3BB-7594-4628-B61D-4AD6DD495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608" y="224909"/>
            <a:ext cx="9708854" cy="631918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C789F8-A4BF-42BE-8413-DCBC23A7E8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7999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6">
            <a:extLst>
              <a:ext uri="{FF2B5EF4-FFF2-40B4-BE49-F238E27FC236}">
                <a16:creationId xmlns:a16="http://schemas.microsoft.com/office/drawing/2014/main" id="{D6B62AB2-700A-4767-89C4-93321BEF20D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/>
              <a:t>포켓몬의 타입별 </a:t>
            </a:r>
            <a:r>
              <a:rPr lang="en-US" altLang="ko-KR"/>
              <a:t>BMI </a:t>
            </a:r>
            <a:r>
              <a:rPr lang="ko-KR" altLang="en-US"/>
              <a:t>관계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CBDDA9-A5F5-4A74-BFA2-64FDBB57C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21538" cy="68507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5FB6AC-1C3B-479F-970C-FA223377E6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886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6">
            <a:extLst>
              <a:ext uri="{FF2B5EF4-FFF2-40B4-BE49-F238E27FC236}">
                <a16:creationId xmlns:a16="http://schemas.microsoft.com/office/drawing/2014/main" id="{D6B62AB2-700A-4767-89C4-93321BEF20D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/>
              <a:t>포켓몬의 타입별 </a:t>
            </a:r>
            <a:r>
              <a:rPr lang="en-US" altLang="ko-KR"/>
              <a:t>BMI </a:t>
            </a:r>
            <a:r>
              <a:rPr lang="ko-KR" altLang="en-US"/>
              <a:t>관계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792994-AC0F-4622-921C-23FBC8C61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369" y="1571625"/>
            <a:ext cx="4351768" cy="441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AC127F-BFB2-48E1-B4C7-55BDD07A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5" y="1571625"/>
            <a:ext cx="4178904" cy="43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B722BE-4760-49BA-80D5-C85E17802B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556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D1D16-53DB-46CC-AE51-17FF0514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FB985C-74E0-4781-92D3-0718153B3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 세계에서 가장 강한 포켓몬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1B13F1E-6303-4BFC-9FDC-C0B8B35FA8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0" y="3506189"/>
            <a:ext cx="5159829" cy="1320799"/>
          </a:xfr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9D0FCB1-9DF8-4132-B5DC-0E4E6ACD2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NO.890</a:t>
            </a:r>
            <a:r>
              <a:rPr lang="ko-KR" altLang="en-US" dirty="0"/>
              <a:t> 무한 </a:t>
            </a:r>
            <a:r>
              <a:rPr lang="ko-KR" altLang="en-US" dirty="0" err="1"/>
              <a:t>다이노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0A102CA-E998-4D8E-A01C-A2528EAA5D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69" y="2736850"/>
            <a:ext cx="3305175" cy="330517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7C14F6-37F5-46DA-B9A7-BB41F05AA5A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53157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6">
            <a:extLst>
              <a:ext uri="{FF2B5EF4-FFF2-40B4-BE49-F238E27FC236}">
                <a16:creationId xmlns:a16="http://schemas.microsoft.com/office/drawing/2014/main" id="{D6B62AB2-700A-4767-89C4-93321BEF20D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/>
              <a:t>포켓몬의 타입별 </a:t>
            </a:r>
            <a:r>
              <a:rPr lang="en-US" altLang="ko-KR"/>
              <a:t>BMI </a:t>
            </a:r>
            <a:r>
              <a:rPr lang="ko-KR" altLang="en-US"/>
              <a:t>관계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CA0937-9CF0-43BE-B4C1-F5C8C1FB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099377" cy="6858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8C2D81-B6EF-4A9F-9AD1-05D3BF129F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340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6">
            <a:extLst>
              <a:ext uri="{FF2B5EF4-FFF2-40B4-BE49-F238E27FC236}">
                <a16:creationId xmlns:a16="http://schemas.microsoft.com/office/drawing/2014/main" id="{D6B62AB2-700A-4767-89C4-93321BEF20D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7DEEACC-DB01-425A-8F03-C4FC129547E0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포켓몬의 성비 불균형 조사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A7158E-E2CF-47C0-B8C3-B0606BF8C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53" y="1754249"/>
            <a:ext cx="4517891" cy="4405745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8CBA0DA-06BF-449D-9356-044ACA20CE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포켓몬 게임에는 성별이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… </a:t>
            </a:r>
            <a:r>
              <a:rPr lang="ko-KR" altLang="en-US" dirty="0"/>
              <a:t>그 편차는 포켓몬 별로 다른 추이를 보입니다</a:t>
            </a:r>
            <a:r>
              <a:rPr lang="en-US" altLang="ko-KR" dirty="0"/>
              <a:t>….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DBD20-C35F-49BE-906E-B886B5BDA4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040828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6872-58D3-453E-BC35-D230C15FA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성비 불균형 조사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77A0AF6-DA96-4D99-AA2E-D17A181F76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94" y="1520042"/>
            <a:ext cx="9892146" cy="472835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D9C6F3-2415-4800-B1BD-03A6DB764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3602" y="6060614"/>
            <a:ext cx="9136668" cy="601444"/>
          </a:xfrm>
        </p:spPr>
        <p:txBody>
          <a:bodyPr/>
          <a:lstStyle/>
          <a:p>
            <a:r>
              <a:rPr lang="ko-KR" altLang="en-US" dirty="0"/>
              <a:t>포켓몬 성비 분류</a:t>
            </a:r>
            <a:r>
              <a:rPr lang="en-US" altLang="ko-KR" dirty="0"/>
              <a:t>(</a:t>
            </a:r>
            <a:r>
              <a:rPr lang="ko-KR" altLang="en-US" dirty="0"/>
              <a:t>무성</a:t>
            </a:r>
            <a:r>
              <a:rPr lang="en-US" altLang="ko-KR" dirty="0"/>
              <a:t>,</a:t>
            </a:r>
            <a:r>
              <a:rPr lang="ko-KR" altLang="en-US" dirty="0"/>
              <a:t>남녀 고르게 존재</a:t>
            </a:r>
            <a:r>
              <a:rPr lang="en-US" altLang="ko-KR" dirty="0"/>
              <a:t>,</a:t>
            </a:r>
            <a:r>
              <a:rPr lang="ko-KR" altLang="en-US" dirty="0"/>
              <a:t>수컷만 존재</a:t>
            </a:r>
            <a:r>
              <a:rPr lang="en-US" altLang="ko-KR" dirty="0"/>
              <a:t>,</a:t>
            </a:r>
            <a:r>
              <a:rPr lang="ko-KR" altLang="en-US" dirty="0"/>
              <a:t>암컷만 존재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3E9267-E539-404F-94C1-884E9FF5BD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687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0C867-6B15-4B8A-9348-25E311D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성비 불균형 조사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EC0DCC3-7F2A-4B8E-8A62-FD058CFF0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" y="1454727"/>
            <a:ext cx="6293922" cy="5640779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BC34256-7A8D-4E0C-8427-3BA80A6F5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7" y="1496292"/>
            <a:ext cx="5575464" cy="5462648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64530A-E9DB-4D53-88FA-EB7AC2F692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0975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7FABA-DD24-4714-AB78-915C73C4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성비 불균형 조사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60B5EB-5C51-4C6D-B59A-23B0BA56F0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150" y="1597230"/>
            <a:ext cx="6188074" cy="5088577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5919D2E-9EC2-4E7D-8481-5BC5023ABC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24" y="1502227"/>
            <a:ext cx="6188075" cy="5278582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436A96-4CB7-41F0-8B99-7BDF687DB5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7048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14502-A1D0-4B4A-AF5B-6048C50F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성비 불균형 조사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821E174-EA6D-4474-A582-BD5F6DA62C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3475"/>
            <a:ext cx="6697683" cy="5415148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8E9FB57-B799-4137-8E79-AA2F34067F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07" y="1270000"/>
            <a:ext cx="5633893" cy="557546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15F429-F666-49A8-963C-426D1A5F26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7702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4A818-540F-4EFF-BE71-4D3AAE80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성비 불균형 조사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871AE0-7ABA-41DA-B3F7-37FA6E1F1B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0" y="1347849"/>
            <a:ext cx="5012162" cy="5510151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A38E89D-6289-4333-855F-A21AEFBA6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1211283"/>
            <a:ext cx="7278626" cy="5694218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FA17CE-BC9A-458D-A5C9-00953527053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3889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9D581-15BC-4354-AF97-C72AE448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성비 불균형 조사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016BE1-0572-4A9A-BDD1-D305CF1266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포켓몬의 성비를 추출한 뒤에 그래프를 만들어서 표현해 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그러므로</a:t>
            </a:r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99AD122-8C45-45A0-BF53-3B867AAFBD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81" y="1806446"/>
            <a:ext cx="3171825" cy="418465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B48C71-A794-4FEB-B302-213DCBC2BA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1252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DCAD2-D6F9-411E-8943-DB39F5EA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성비 불균형 조사</a:t>
            </a:r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12F4BB17-A95E-4FC9-A841-DF22F1A187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638794"/>
            <a:ext cx="4183062" cy="4720441"/>
          </a:xfrm>
        </p:spPr>
      </p:pic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3DC23467-E4F4-48D7-B88C-C19D3AB393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14"/>
            <a:ext cx="12192000" cy="6792685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71DEEA-990F-48FD-8751-315DAB0C36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76788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46B83-FEA6-4B8F-8AF6-7F95A898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성비 불균형 조사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5BE23E-C307-4E47-B16A-483424370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7522" y="5093856"/>
            <a:ext cx="9375568" cy="1320800"/>
          </a:xfrm>
        </p:spPr>
        <p:txBody>
          <a:bodyPr>
            <a:normAutofit/>
          </a:bodyPr>
          <a:lstStyle/>
          <a:p>
            <a:r>
              <a:rPr lang="ko-KR" altLang="en-US" dirty="0"/>
              <a:t>비교적 고른 성비를 가진 </a:t>
            </a:r>
            <a:r>
              <a:rPr lang="ko-KR" altLang="en-US" dirty="0" err="1"/>
              <a:t>포켓몬들도</a:t>
            </a:r>
            <a:r>
              <a:rPr lang="ko-KR" altLang="en-US" dirty="0"/>
              <a:t> 있지만</a:t>
            </a:r>
            <a:r>
              <a:rPr lang="en-US" altLang="ko-KR" dirty="0"/>
              <a:t>, </a:t>
            </a:r>
            <a:r>
              <a:rPr lang="ko-KR" altLang="en-US" dirty="0"/>
              <a:t>고르지 못한 성비를 가진 </a:t>
            </a:r>
            <a:r>
              <a:rPr lang="ko-KR" altLang="en-US" dirty="0" err="1"/>
              <a:t>포켓몬들도</a:t>
            </a:r>
            <a:r>
              <a:rPr lang="ko-KR" altLang="en-US" dirty="0"/>
              <a:t> </a:t>
            </a:r>
            <a:r>
              <a:rPr lang="en-US" altLang="ko-KR" dirty="0"/>
              <a:t>¼ </a:t>
            </a:r>
            <a:r>
              <a:rPr lang="ko-KR" altLang="en-US" dirty="0"/>
              <a:t>가량 있다는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추론해 볼 수 있는 것은</a:t>
            </a:r>
            <a:r>
              <a:rPr lang="en-US" altLang="ko-KR" dirty="0"/>
              <a:t>…..</a:t>
            </a:r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E64D9D92-2E37-4876-9BBD-FFFDEC387A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t="2924" r="33420" b="4039"/>
          <a:stretch/>
        </p:blipFill>
        <p:spPr>
          <a:xfrm>
            <a:off x="765956" y="1436255"/>
            <a:ext cx="9167394" cy="3491346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C4EBF6-5FB4-48C3-B0E1-0663CDA707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9135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724F9-5B3A-4B64-9304-D33D6344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3C93E-EEF9-46A2-B8C8-B6F9590EE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 세계에서 가장 약한 포켓몬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6592AE2-F3C6-42E8-BCD3-D98552882E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2" y="3460356"/>
            <a:ext cx="5059174" cy="1320800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6A61B-285A-496A-8C82-018DB92AC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NO. 746 </a:t>
            </a:r>
            <a:r>
              <a:rPr lang="ko-KR" altLang="en-US" dirty="0" err="1"/>
              <a:t>약어리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8A5C3D3-8A9F-4D3C-BE3D-C0DD74F8EF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95" y="2737245"/>
            <a:ext cx="3305175" cy="33051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F795C9-02D9-4968-8577-66EEF95AA6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16906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0690C-D7A2-49F5-AD40-29FB38ED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포켓몬의 성비를 이용하여 비만도</a:t>
            </a:r>
            <a:r>
              <a:rPr lang="en-US" altLang="ko-KR" dirty="0"/>
              <a:t>(BMI)</a:t>
            </a:r>
            <a:r>
              <a:rPr lang="ko-KR" altLang="en-US" dirty="0"/>
              <a:t>와의 관계를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DE45BCD-E9AB-402E-ACB3-BDAE3C8631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37000"/>
            <a:ext cx="4183062" cy="4630055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62A874-3DD2-4E38-A68D-08ED7DCFC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1870364"/>
            <a:ext cx="4184034" cy="4750129"/>
          </a:xfrm>
        </p:spPr>
        <p:txBody>
          <a:bodyPr/>
          <a:lstStyle/>
          <a:p>
            <a:r>
              <a:rPr lang="ko-KR" altLang="en-US" dirty="0"/>
              <a:t>포켓몬의 </a:t>
            </a:r>
            <a:r>
              <a:rPr lang="en-US" altLang="ko-KR" dirty="0"/>
              <a:t>BMI</a:t>
            </a:r>
            <a:r>
              <a:rPr lang="ko-KR" altLang="en-US" dirty="0"/>
              <a:t>가 비만도가 사람과 기준이 같지는 않을 </a:t>
            </a:r>
            <a:r>
              <a:rPr lang="ko-KR" altLang="en-US" dirty="0" err="1"/>
              <a:t>테지만</a:t>
            </a:r>
            <a:r>
              <a:rPr lang="en-US" altLang="ko-KR" dirty="0"/>
              <a:t>, </a:t>
            </a:r>
            <a:r>
              <a:rPr lang="ko-KR" altLang="en-US" dirty="0"/>
              <a:t>어디까지나 시도의 일종으로 생각해 보도록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BMI </a:t>
            </a:r>
            <a:r>
              <a:rPr lang="ko-KR" altLang="en-US" dirty="0"/>
              <a:t>수치를 구하기 위해    </a:t>
            </a:r>
            <a:r>
              <a:rPr lang="en-US" altLang="ko-KR" dirty="0"/>
              <a:t>round((POKEMONDF['</a:t>
            </a:r>
            <a:r>
              <a:rPr lang="en-US" altLang="ko-KR" dirty="0" err="1"/>
              <a:t>Pokemon</a:t>
            </a:r>
            <a:r>
              <a:rPr lang="en-US" altLang="ko-KR" dirty="0"/>
              <a:t> Weight']/POKEMONDF['</a:t>
            </a:r>
            <a:r>
              <a:rPr lang="en-US" altLang="ko-KR" dirty="0" err="1"/>
              <a:t>Pokemon</a:t>
            </a:r>
            <a:r>
              <a:rPr lang="en-US" altLang="ko-KR" dirty="0"/>
              <a:t> Height']**2),2) </a:t>
            </a:r>
            <a:r>
              <a:rPr lang="ko-KR" altLang="en-US" dirty="0"/>
              <a:t>코드를 사용해 기존 데이터프레임에 추가합니다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2790D-F089-40DF-9D17-F2EE5C7D6F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334849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659CCFAE-DF99-4579-8FDF-F46F54FB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9">
            <a:extLst>
              <a:ext uri="{FF2B5EF4-FFF2-40B4-BE49-F238E27FC236}">
                <a16:creationId xmlns:a16="http://schemas.microsoft.com/office/drawing/2014/main" id="{9037C3F5-94E0-4BAC-9ABA-21E239EBB4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7333" y="522515"/>
            <a:ext cx="11257367" cy="4322618"/>
          </a:xfrm>
        </p:spPr>
      </p:pic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91AC7CE0-CBBD-498F-AFB4-E917CF1ED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3" y="4987637"/>
            <a:ext cx="11257367" cy="1816924"/>
          </a:xfrm>
        </p:spPr>
        <p:txBody>
          <a:bodyPr/>
          <a:lstStyle/>
          <a:p>
            <a:r>
              <a:rPr lang="ko-KR" altLang="en-US" dirty="0"/>
              <a:t>남탕</a:t>
            </a:r>
            <a:r>
              <a:rPr lang="en-US" altLang="ko-KR" dirty="0"/>
              <a:t>, </a:t>
            </a:r>
            <a:r>
              <a:rPr lang="ko-KR" altLang="en-US" dirty="0"/>
              <a:t>고위험군</a:t>
            </a:r>
            <a:r>
              <a:rPr lang="en-US" altLang="ko-KR" dirty="0"/>
              <a:t>,</a:t>
            </a:r>
            <a:r>
              <a:rPr lang="ko-KR" altLang="en-US" dirty="0" err="1"/>
              <a:t>위험군</a:t>
            </a:r>
            <a:r>
              <a:rPr lang="ko-KR" altLang="en-US" dirty="0"/>
              <a:t> 의 </a:t>
            </a:r>
            <a:r>
              <a:rPr lang="en-US" altLang="ko-KR" dirty="0"/>
              <a:t>3</a:t>
            </a:r>
            <a:r>
              <a:rPr lang="ko-KR" altLang="en-US" dirty="0"/>
              <a:t>종류의 불균형 성비별로 </a:t>
            </a:r>
            <a:r>
              <a:rPr lang="en-US" altLang="ko-KR" dirty="0"/>
              <a:t>BMI</a:t>
            </a:r>
            <a:r>
              <a:rPr lang="ko-KR" altLang="en-US" dirty="0"/>
              <a:t>가 </a:t>
            </a:r>
            <a:r>
              <a:rPr lang="en-US" altLang="ko-KR" dirty="0"/>
              <a:t>25</a:t>
            </a:r>
            <a:r>
              <a:rPr lang="ko-KR" altLang="en-US" dirty="0"/>
              <a:t>이상인 녀석들을 추출해 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4A2940-E9A7-4C01-8D82-8BEAA3C3C8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6024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A03C5FB-0AD4-438A-BE4E-40D1C3D5AB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67195"/>
            <a:ext cx="11405280" cy="49876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6AEB2F-C4DF-4AE3-9828-24DBC8126FF6}"/>
              </a:ext>
            </a:extLst>
          </p:cNvPr>
          <p:cNvSpPr txBox="1"/>
          <p:nvPr/>
        </p:nvSpPr>
        <p:spPr>
          <a:xfrm>
            <a:off x="457200" y="5070164"/>
            <a:ext cx="114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마찬가지로 성별</a:t>
            </a:r>
            <a:r>
              <a:rPr lang="en-US" altLang="ko-KR" dirty="0"/>
              <a:t>(</a:t>
            </a:r>
            <a:r>
              <a:rPr lang="ko-KR" altLang="en-US" dirty="0"/>
              <a:t>여</a:t>
            </a:r>
            <a:r>
              <a:rPr lang="en-US" altLang="ko-KR" dirty="0"/>
              <a:t>) </a:t>
            </a:r>
            <a:r>
              <a:rPr lang="ko-KR" altLang="en-US" dirty="0" err="1"/>
              <a:t>포켓몬들도</a:t>
            </a:r>
            <a:r>
              <a:rPr lang="ko-KR" altLang="en-US" dirty="0"/>
              <a:t> 추출하여 보겠습니다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97772C-ADD9-4F44-91B9-8773A9FAC4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7047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18C00-2759-4A2F-B312-84C88003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남성 비만 포켓몬 </a:t>
            </a:r>
            <a:r>
              <a:rPr lang="ko-KR" altLang="en-US" dirty="0" err="1"/>
              <a:t>성비별</a:t>
            </a:r>
            <a:r>
              <a:rPr lang="ko-KR" altLang="en-US" dirty="0"/>
              <a:t> 차이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91D17D-05AC-452A-ABD4-43B92B6C8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5" y="1110344"/>
            <a:ext cx="10236529" cy="4542312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23F9A-8E6D-4B58-806B-684C9EF33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091" y="5415148"/>
            <a:ext cx="10437017" cy="1368422"/>
          </a:xfrm>
        </p:spPr>
        <p:txBody>
          <a:bodyPr/>
          <a:lstStyle/>
          <a:p>
            <a:r>
              <a:rPr lang="ko-KR" altLang="en-US" dirty="0"/>
              <a:t>남자만 있는 군에서는 비만인 </a:t>
            </a:r>
            <a:r>
              <a:rPr lang="ko-KR" altLang="en-US" dirty="0" err="1"/>
              <a:t>포켓몬종의</a:t>
            </a:r>
            <a:r>
              <a:rPr lang="ko-KR" altLang="en-US" dirty="0"/>
              <a:t> 비가 </a:t>
            </a:r>
            <a:r>
              <a:rPr lang="en-US" altLang="ko-KR" dirty="0"/>
              <a:t>64%</a:t>
            </a:r>
            <a:r>
              <a:rPr lang="ko-KR" altLang="en-US" dirty="0"/>
              <a:t>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3929E5-A434-4465-A68B-76741F66F0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906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18C00-2759-4A2F-B312-84C88003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남성 비만 포켓몬 </a:t>
            </a:r>
            <a:r>
              <a:rPr lang="ko-KR" altLang="en-US" dirty="0" err="1"/>
              <a:t>성비별</a:t>
            </a:r>
            <a:r>
              <a:rPr lang="ko-KR" altLang="en-US" dirty="0"/>
              <a:t> 차이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23F9A-8E6D-4B58-806B-684C9EF33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091" y="5415148"/>
            <a:ext cx="10437017" cy="1368422"/>
          </a:xfrm>
        </p:spPr>
        <p:txBody>
          <a:bodyPr/>
          <a:lstStyle/>
          <a:p>
            <a:r>
              <a:rPr lang="ko-KR" altLang="en-US" dirty="0"/>
              <a:t>남자</a:t>
            </a:r>
            <a:r>
              <a:rPr lang="en-US" altLang="ko-KR" dirty="0"/>
              <a:t>(87.5%)</a:t>
            </a:r>
            <a:r>
              <a:rPr lang="ko-KR" altLang="en-US" dirty="0"/>
              <a:t>에서는 비만인 포켓몬 종의 비가 역시 </a:t>
            </a:r>
            <a:r>
              <a:rPr lang="en-US" altLang="ko-KR" dirty="0"/>
              <a:t>64%</a:t>
            </a:r>
            <a:r>
              <a:rPr lang="ko-KR" altLang="en-US" dirty="0"/>
              <a:t>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C4A9B0A-58BC-45F0-BB50-9538BC13DE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" y="1365663"/>
            <a:ext cx="11875324" cy="3746664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5DEB74-3C9B-4811-A457-AA71806713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348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18C00-2759-4A2F-B312-84C88003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남성 비만 포켓몬 </a:t>
            </a:r>
            <a:r>
              <a:rPr lang="ko-KR" altLang="en-US" dirty="0" err="1"/>
              <a:t>성비별</a:t>
            </a:r>
            <a:r>
              <a:rPr lang="ko-KR" altLang="en-US" dirty="0"/>
              <a:t> 차이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23F9A-8E6D-4B58-806B-684C9EF33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091" y="5415148"/>
            <a:ext cx="10437017" cy="1368422"/>
          </a:xfrm>
        </p:spPr>
        <p:txBody>
          <a:bodyPr/>
          <a:lstStyle/>
          <a:p>
            <a:r>
              <a:rPr lang="ko-KR" altLang="en-US" dirty="0"/>
              <a:t>남자</a:t>
            </a:r>
            <a:r>
              <a:rPr lang="en-US" altLang="ko-KR" dirty="0"/>
              <a:t>(75%)</a:t>
            </a:r>
            <a:r>
              <a:rPr lang="ko-KR" altLang="en-US" dirty="0"/>
              <a:t>에서는 비만인 포켓몬 종의 비가 역시 </a:t>
            </a:r>
            <a:r>
              <a:rPr lang="en-US" altLang="ko-KR" dirty="0"/>
              <a:t>46%</a:t>
            </a:r>
            <a:r>
              <a:rPr lang="ko-KR" altLang="en-US" dirty="0"/>
              <a:t>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3586E32-ED79-45A8-8A7B-96AB850A9F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909"/>
            <a:ext cx="12136581" cy="4043548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121887-DBAD-40EA-B17C-F6E15FCE24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9595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53161-0359-433B-8332-DD82BF80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21" y="128650"/>
            <a:ext cx="8596668" cy="1320800"/>
          </a:xfrm>
        </p:spPr>
        <p:txBody>
          <a:bodyPr/>
          <a:lstStyle/>
          <a:p>
            <a:r>
              <a:rPr lang="ko-KR" altLang="en-US" dirty="0"/>
              <a:t>여성 비만 포켓몬 </a:t>
            </a:r>
            <a:r>
              <a:rPr lang="ko-KR" altLang="en-US" dirty="0" err="1"/>
              <a:t>성비별</a:t>
            </a:r>
            <a:r>
              <a:rPr lang="ko-KR" altLang="en-US" dirty="0"/>
              <a:t> 차이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E9D4F57-BF7A-4E25-B12C-0B2ECE075D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0" y="670956"/>
            <a:ext cx="11417155" cy="6058394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2C0418-F14E-400B-97A5-58FE663BC1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8312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8F75A-3105-462E-B2CC-1D239044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7085"/>
            <a:ext cx="8596668" cy="684810"/>
          </a:xfrm>
        </p:spPr>
        <p:txBody>
          <a:bodyPr/>
          <a:lstStyle/>
          <a:p>
            <a:r>
              <a:rPr lang="ko-KR" altLang="en-US" dirty="0"/>
              <a:t>여성 비만 포켓몬 </a:t>
            </a:r>
            <a:r>
              <a:rPr lang="ko-KR" altLang="en-US" dirty="0" err="1"/>
              <a:t>성비별</a:t>
            </a:r>
            <a:r>
              <a:rPr lang="ko-KR" altLang="en-US" dirty="0"/>
              <a:t> 차이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B0AC60E-4EB7-47D0-82BF-142FF0BA85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771895"/>
            <a:ext cx="11328090" cy="5999020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D0BA1E-59FE-4E1C-89A1-27C0B1DF2C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0337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76FE0-A204-46E2-A5F7-29D510D4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50" y="125890"/>
            <a:ext cx="11477061" cy="690748"/>
          </a:xfrm>
        </p:spPr>
        <p:txBody>
          <a:bodyPr/>
          <a:lstStyle/>
          <a:p>
            <a:r>
              <a:rPr lang="ko-KR" altLang="en-US" dirty="0"/>
              <a:t>여성 비만 포켓몬 </a:t>
            </a:r>
            <a:r>
              <a:rPr lang="ko-KR" altLang="en-US" dirty="0" err="1"/>
              <a:t>성비별</a:t>
            </a:r>
            <a:r>
              <a:rPr lang="ko-KR" altLang="en-US" dirty="0"/>
              <a:t> 차이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E23AD93-AF11-4DDD-B5F7-D0E45D0679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816638"/>
            <a:ext cx="11930743" cy="6160115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461928-8F7D-46FB-95E3-ADD9476FAA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6123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44FCB-E245-476E-AF79-EDF451F1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주관적 분석 내용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69924B7-E7DA-4E51-9E12-6084EB59E8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8" y="1508166"/>
            <a:ext cx="4087812" cy="4969824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88A816-4E0E-4A41-B053-B9E65D0DF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777835"/>
            <a:ext cx="4184034" cy="6175168"/>
          </a:xfrm>
        </p:spPr>
        <p:txBody>
          <a:bodyPr/>
          <a:lstStyle/>
          <a:p>
            <a:r>
              <a:rPr lang="ko-KR" altLang="en-US" dirty="0"/>
              <a:t>성비가 남성에 치우친 포켓몬이 더 많은 이유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ko-KR" altLang="en-US" dirty="0"/>
              <a:t>남성을 전제로 포켓몬을 만들었을 때 더 좋은 점이 있을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추론</a:t>
            </a:r>
            <a:r>
              <a:rPr lang="en-US" altLang="ko-KR" dirty="0"/>
              <a:t>-</a:t>
            </a:r>
            <a:r>
              <a:rPr lang="ko-KR" altLang="en-US" dirty="0"/>
              <a:t>포켓몬 게임을 즐겨하는 상당수의 남성 어린이들의 니즈는 멋지고 강한 포켓몬이다</a:t>
            </a:r>
            <a:r>
              <a:rPr lang="en-US" altLang="ko-KR" dirty="0"/>
              <a:t>. </a:t>
            </a:r>
            <a:r>
              <a:rPr lang="ko-KR" altLang="en-US" dirty="0"/>
              <a:t>육중하고 강력한 포켓몬의 형태를 만들다 보니 남성형에 가까운 모습으로 디자인 한 케이스가 많았을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최근에는 여성형으로 디자인된 포켓몬 들도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2EA712-E971-42CB-BDCE-1F8FA131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09404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5175B-22D5-4131-8909-BBFC7B6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8FC2D1-E2E1-45AC-9527-CF60D823E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82" y="1853935"/>
            <a:ext cx="4185623" cy="3304117"/>
          </a:xfrm>
        </p:spPr>
        <p:txBody>
          <a:bodyPr/>
          <a:lstStyle/>
          <a:p>
            <a:r>
              <a:rPr lang="ko-KR" altLang="en-US" dirty="0"/>
              <a:t>가장 강한 포켓몬과 가장 약한 포켓몬의 총합 비교를 막대 그래프로 시각화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8DA7ACE-EEF2-422E-84FB-84BF004D27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41" y="1852877"/>
            <a:ext cx="3867643" cy="3811653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7D737F-65FB-41E8-8622-C7FD50E6C1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12456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44FCB-E245-476E-AF79-EDF451F1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주관적 분석 내용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88A816-4E0E-4A41-B053-B9E65D0DF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777835"/>
            <a:ext cx="4184034" cy="6175168"/>
          </a:xfrm>
        </p:spPr>
        <p:txBody>
          <a:bodyPr/>
          <a:lstStyle/>
          <a:p>
            <a:r>
              <a:rPr lang="ko-KR" altLang="en-US" dirty="0"/>
              <a:t>성비가 남성에 치우친 포켓몬이 더 많은 이유</a:t>
            </a:r>
            <a:endParaRPr lang="en-US" altLang="ko-KR" dirty="0"/>
          </a:p>
          <a:p>
            <a:r>
              <a:rPr lang="en-US" altLang="ko-KR" dirty="0"/>
              <a:t>(2)</a:t>
            </a:r>
            <a:r>
              <a:rPr lang="ko-KR" altLang="en-US" dirty="0"/>
              <a:t>최초에 포켓몬의 성비를 짤 때 개발자들의 패턴</a:t>
            </a:r>
            <a:endParaRPr lang="en-US" altLang="ko-KR" dirty="0"/>
          </a:p>
          <a:p>
            <a:r>
              <a:rPr lang="ko-KR" altLang="en-US" dirty="0"/>
              <a:t>추론</a:t>
            </a:r>
            <a:r>
              <a:rPr lang="en-US" altLang="ko-KR" dirty="0"/>
              <a:t>-</a:t>
            </a:r>
            <a:r>
              <a:rPr lang="ko-KR" altLang="en-US" dirty="0"/>
              <a:t>포켓몬 게임에서 최초의 성비는 </a:t>
            </a:r>
            <a:r>
              <a:rPr lang="en-US" altLang="ko-KR" dirty="0"/>
              <a:t>2</a:t>
            </a:r>
            <a:r>
              <a:rPr lang="ko-KR" altLang="en-US" dirty="0"/>
              <a:t>세대에서 추가되었다</a:t>
            </a:r>
            <a:r>
              <a:rPr lang="en-US" altLang="ko-KR" dirty="0"/>
              <a:t>. </a:t>
            </a:r>
            <a:r>
              <a:rPr lang="ko-KR" altLang="en-US" dirty="0"/>
              <a:t>그때 성비의 추가는 높은 개체치를 가지고 있는 포켓몬이 기준이 되었는데</a:t>
            </a:r>
            <a:r>
              <a:rPr lang="en-US" altLang="ko-KR" dirty="0"/>
              <a:t>, </a:t>
            </a:r>
            <a:r>
              <a:rPr lang="ko-KR" altLang="en-US" dirty="0"/>
              <a:t>그 때문에 남성쪽에 가까운 디자인이 많았던 포켓몬이 주가 되어 성별이 책정되었을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610209F-CCBB-4C65-BE10-D107981D0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289518"/>
            <a:ext cx="4183062" cy="36235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35C7A8-2C22-4267-8941-A590393DB6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907" y="609600"/>
            <a:ext cx="1457185" cy="14571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3136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44FCB-E245-476E-AF79-EDF451F1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주관적 분석 내용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88A816-4E0E-4A41-B053-B9E65D0DF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777835"/>
            <a:ext cx="4184034" cy="6175168"/>
          </a:xfrm>
        </p:spPr>
        <p:txBody>
          <a:bodyPr/>
          <a:lstStyle/>
          <a:p>
            <a:r>
              <a:rPr lang="ko-KR" altLang="en-US" dirty="0"/>
              <a:t>남성 멸종 </a:t>
            </a:r>
            <a:r>
              <a:rPr lang="ko-KR" altLang="en-US" dirty="0" err="1"/>
              <a:t>위험군</a:t>
            </a:r>
            <a:r>
              <a:rPr lang="ko-KR" altLang="en-US" dirty="0"/>
              <a:t> 중 유독 </a:t>
            </a:r>
            <a:r>
              <a:rPr lang="en-US" altLang="ko-KR" dirty="0"/>
              <a:t>BMI</a:t>
            </a:r>
            <a:r>
              <a:rPr lang="ko-KR" altLang="en-US" dirty="0"/>
              <a:t>가 높은 포켓몬 들이 많았던 이유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스타팅 포켓몬 및 무성처럼 생겼으나 성이 존재하는 포켓몬이 존재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스타팅 포켓몬의 경우</a:t>
            </a:r>
            <a:r>
              <a:rPr lang="en-US" altLang="ko-KR" dirty="0"/>
              <a:t>, </a:t>
            </a:r>
            <a:r>
              <a:rPr lang="ko-KR" altLang="en-US" dirty="0"/>
              <a:t>의도적으로 </a:t>
            </a:r>
            <a:r>
              <a:rPr lang="en-US" altLang="ko-KR" dirty="0"/>
              <a:t>87.5%</a:t>
            </a:r>
            <a:r>
              <a:rPr lang="ko-KR" altLang="en-US" dirty="0"/>
              <a:t>의 남성 비율을 가지고 있는데 이들은 대부분 높은 개체치와 준수한 능력치를 가지고 있는 한편 성장의 척도를 시각적인 크기나 무게로 </a:t>
            </a:r>
            <a:r>
              <a:rPr lang="ko-KR" altLang="en-US" dirty="0" err="1"/>
              <a:t>보여주어야만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이들 스타팅 포켓몬의 성비가 남성에 치우쳐진 것은 필연적입니다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D84E74F-EE4D-46E1-BD1E-C3D14622A2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520043"/>
            <a:ext cx="4183062" cy="4491882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4DC77C-7AAF-408E-874C-149EACAC4A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3392798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44FCB-E245-476E-AF79-EDF451F1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주관적 분석 내용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88A816-4E0E-4A41-B053-B9E65D0DF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777835"/>
            <a:ext cx="4184034" cy="6175168"/>
          </a:xfrm>
        </p:spPr>
        <p:txBody>
          <a:bodyPr/>
          <a:lstStyle/>
          <a:p>
            <a:r>
              <a:rPr lang="ko-KR" altLang="en-US" dirty="0"/>
              <a:t>포켓몬은 멸망하는가</a:t>
            </a:r>
            <a:r>
              <a:rPr lang="en-US" altLang="ko-KR" dirty="0"/>
              <a:t>…..</a:t>
            </a:r>
          </a:p>
          <a:p>
            <a:endParaRPr lang="en-US" altLang="ko-KR" dirty="0"/>
          </a:p>
          <a:p>
            <a:r>
              <a:rPr lang="ko-KR" altLang="en-US" dirty="0"/>
              <a:t>포켓몬 종의 </a:t>
            </a:r>
            <a:r>
              <a:rPr lang="en-US" altLang="ko-KR" dirty="0"/>
              <a:t>4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이상이 멸종 위기에 처해 있으며 심지어 일부 포켓몬은 이성이 없기 까지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어떻게 생태계가 유지될 수 있는 것일까요</a:t>
            </a:r>
            <a:r>
              <a:rPr lang="en-US" altLang="ko-KR" dirty="0"/>
              <a:t>?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5AC9B3B-3F28-4B09-AA6F-5585BCD1B0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3" y="1626198"/>
            <a:ext cx="3881437" cy="471522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F1E1B1-377F-4F3C-8672-F07F1F0622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351205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C4774-2F03-46AA-9670-12A42EFD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  <a:r>
              <a:rPr lang="en-US" altLang="ko-KR" dirty="0"/>
              <a:t>:</a:t>
            </a:r>
            <a:r>
              <a:rPr lang="ko-KR" altLang="en-US" dirty="0" err="1"/>
              <a:t>메타몽의</a:t>
            </a:r>
            <a:r>
              <a:rPr lang="ko-KR" altLang="en-US" dirty="0"/>
              <a:t> 존재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3D0732-CA50-4955-AD6B-7CAD4A785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9" y="1306285"/>
            <a:ext cx="11934702" cy="54032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F27546-F8CF-461F-B8EE-380D5DCC2C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478210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0E931-E90D-48DA-B1BD-8BA619EB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83" y="4072469"/>
            <a:ext cx="8596668" cy="1826581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946F10-1E78-4220-81FE-EF2E094D5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/>
          <a:stretch/>
        </p:blipFill>
        <p:spPr>
          <a:xfrm>
            <a:off x="3421943" y="1405240"/>
            <a:ext cx="4793748" cy="34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D3ED4-EC93-464F-ADD8-93FFF397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4E1F72-B6D3-4571-96EF-405144B8E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757561"/>
            <a:ext cx="4185623" cy="576262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NO.493 </a:t>
            </a:r>
            <a:r>
              <a:rPr lang="ko-KR" altLang="en-US" dirty="0" err="1"/>
              <a:t>아르세우스</a:t>
            </a:r>
            <a:r>
              <a:rPr lang="ko-KR" altLang="en-US" dirty="0"/>
              <a:t>  총합</a:t>
            </a:r>
            <a:r>
              <a:rPr lang="en-US" altLang="ko-KR" dirty="0"/>
              <a:t>720</a:t>
            </a:r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B5EC9CF5-9676-4033-8598-22539A1FE9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83" y="2545534"/>
            <a:ext cx="3305175" cy="33051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E699C1-1EDA-4FF3-A8B8-2B8775EC4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단일 </a:t>
            </a:r>
            <a:r>
              <a:rPr lang="ko-KR" altLang="en-US" dirty="0" err="1"/>
              <a:t>노말</a:t>
            </a:r>
            <a:r>
              <a:rPr lang="ko-KR" altLang="en-US" dirty="0"/>
              <a:t> 타입 중에서 제일 강한 포켓몬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10A4BFB-BF84-4791-8191-49B2CFD785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938" y="3897839"/>
            <a:ext cx="4186237" cy="98319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C49117-FBD7-45AA-8914-A3C3226D8C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7475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CA201-08C9-4CA9-BAC4-050A70D2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C19753-E2AD-46E0-A31E-C70C231C0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baseline="30000" dirty="0"/>
              <a:t>nd </a:t>
            </a:r>
            <a:r>
              <a:rPr lang="ko-KR" altLang="en-US" baseline="30000" dirty="0" err="1"/>
              <a:t>테라파고스</a:t>
            </a:r>
            <a:r>
              <a:rPr lang="ko-KR" altLang="en-US" baseline="30000" dirty="0"/>
              <a:t> 스텔라 폼  총합 </a:t>
            </a:r>
            <a:r>
              <a:rPr lang="en-US" altLang="ko-KR" baseline="30000" dirty="0"/>
              <a:t>700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2A3677B-2020-4588-A4DE-1D7564586B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2736850"/>
            <a:ext cx="3305175" cy="33051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B9A4D0-7BC0-4786-88F7-7E95FE9D5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baseline="30000" dirty="0"/>
              <a:t>rd</a:t>
            </a:r>
            <a:r>
              <a:rPr lang="en-US" altLang="ko-KR" dirty="0"/>
              <a:t> </a:t>
            </a:r>
            <a:r>
              <a:rPr lang="ko-KR" altLang="en-US" dirty="0"/>
              <a:t>레지기가스 총합 </a:t>
            </a:r>
            <a:r>
              <a:rPr lang="en-US" altLang="ko-KR" dirty="0"/>
              <a:t>670</a:t>
            </a:r>
            <a:r>
              <a:rPr lang="ko-KR" altLang="en-US" dirty="0"/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9AACC50-F7CC-4D46-A58D-C30902EAA0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69" y="2736850"/>
            <a:ext cx="3305175" cy="33051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1A0180-A178-4CCC-AB6C-95D70FCB64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3180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6BE22-0470-4F06-A4A2-970AADDA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698B06-09FD-4772-B6AC-984615AE6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NO.492 </a:t>
            </a:r>
            <a:r>
              <a:rPr lang="ko-KR" altLang="en-US" dirty="0" err="1"/>
              <a:t>쉐이미</a:t>
            </a:r>
            <a:r>
              <a:rPr lang="ko-KR" altLang="en-US" dirty="0"/>
              <a:t> 총합 </a:t>
            </a:r>
            <a:r>
              <a:rPr lang="en-US" altLang="ko-KR" dirty="0"/>
              <a:t>600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A59C457-2CD8-4EB4-A948-50D46ED1F7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2736850"/>
            <a:ext cx="3305175" cy="33051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1E486C-F6FE-4DFA-A843-460B87B5F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단일 풀 </a:t>
            </a:r>
            <a:r>
              <a:rPr lang="ko-KR" altLang="en-US" dirty="0" err="1"/>
              <a:t>타입중에서</a:t>
            </a:r>
            <a:r>
              <a:rPr lang="ko-KR" altLang="en-US" dirty="0"/>
              <a:t> 제일 강한 포켓몬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091F224-35BD-4318-A8B9-A0B06C4C1A5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938" y="3885662"/>
            <a:ext cx="4186237" cy="10075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AE9A1C-3B84-4D59-A680-EC3B108244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415962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C1E95-44F8-4191-BC56-D15DC29D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포켓몬 타입과 총합 비교 시각화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CA03B1-5901-4222-8F68-A959B9198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baseline="30000" dirty="0"/>
              <a:t>nd</a:t>
            </a:r>
            <a:r>
              <a:rPr lang="en-US" altLang="ko-KR" dirty="0"/>
              <a:t> </a:t>
            </a:r>
            <a:r>
              <a:rPr lang="ko-KR" altLang="en-US" dirty="0" err="1"/>
              <a:t>오거폰</a:t>
            </a:r>
            <a:r>
              <a:rPr lang="en-US" altLang="ko-KR" dirty="0"/>
              <a:t>(</a:t>
            </a:r>
            <a:r>
              <a:rPr lang="ko-KR" altLang="en-US" dirty="0" err="1"/>
              <a:t>벽록의</a:t>
            </a:r>
            <a:r>
              <a:rPr lang="ko-KR" altLang="en-US" dirty="0"/>
              <a:t> 가면</a:t>
            </a:r>
            <a:r>
              <a:rPr lang="en-US" altLang="ko-KR" dirty="0"/>
              <a:t>) </a:t>
            </a:r>
            <a:r>
              <a:rPr lang="ko-KR" altLang="en-US" dirty="0"/>
              <a:t>총합</a:t>
            </a:r>
            <a:r>
              <a:rPr lang="en-US" altLang="ko-KR" dirty="0"/>
              <a:t>:550 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968EDE4-1BD3-49B1-9827-AF9EEF05D5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00" y="2736850"/>
            <a:ext cx="3305175" cy="33051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FC5900-B333-4A84-BDFC-3643BF82E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baseline="30000" dirty="0"/>
              <a:t>rd </a:t>
            </a:r>
            <a:r>
              <a:rPr lang="ko-KR" altLang="en-US" baseline="30000" dirty="0" err="1"/>
              <a:t>덩쿠림보</a:t>
            </a:r>
            <a:r>
              <a:rPr lang="ko-KR" altLang="en-US" baseline="30000" dirty="0"/>
              <a:t> </a:t>
            </a:r>
            <a:r>
              <a:rPr lang="en-US" altLang="ko-KR" baseline="30000" dirty="0"/>
              <a:t>(</a:t>
            </a:r>
            <a:r>
              <a:rPr lang="ko-KR" altLang="en-US" baseline="30000" dirty="0"/>
              <a:t>총합</a:t>
            </a:r>
            <a:r>
              <a:rPr lang="en-US" altLang="ko-KR" baseline="30000" dirty="0"/>
              <a:t>: 535)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5D691F9-59CC-403F-BE3D-DB7952F89D3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469" y="2736850"/>
            <a:ext cx="3305175" cy="33051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436F79-4D12-4183-988B-9FED5E20367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571" y="609600"/>
            <a:ext cx="1321358" cy="1661454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18067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</TotalTime>
  <Words>962</Words>
  <Application>Microsoft Office PowerPoint</Application>
  <PresentationFormat>와이드스크린</PresentationFormat>
  <Paragraphs>135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Arial</vt:lpstr>
      <vt:lpstr>Trebuchet MS</vt:lpstr>
      <vt:lpstr>Wingdings 3</vt:lpstr>
      <vt:lpstr>패싯</vt:lpstr>
      <vt:lpstr>.py</vt:lpstr>
      <vt:lpstr>차례</vt:lpstr>
      <vt:lpstr>포켓몬 타입과 총합 비교 시각화</vt:lpstr>
      <vt:lpstr>포켓몬 타입과 총합 비교 시각화</vt:lpstr>
      <vt:lpstr>포켓몬 타입과 총합 비교 시각화</vt:lpstr>
      <vt:lpstr>포켓몬 타입과 총합 비교 시각화</vt:lpstr>
      <vt:lpstr>포켓몬 타입과 총합 비교 시각화</vt:lpstr>
      <vt:lpstr>포켓몬 타입과 총합 비교 시각화</vt:lpstr>
      <vt:lpstr>포켓몬 타입과 총합 비교 시각화</vt:lpstr>
      <vt:lpstr>포켓몬 타입과 총합 비교 시각화</vt:lpstr>
      <vt:lpstr>포켓몬 타입과 총합 비교 시각화</vt:lpstr>
      <vt:lpstr>포켓몬 타입과 총합 비교 시각화</vt:lpstr>
      <vt:lpstr>포켓몬 타입과 총합 비교 시각화</vt:lpstr>
      <vt:lpstr>포켓몬 타입과 총합 비교 시각화</vt:lpstr>
      <vt:lpstr>포켓몬 클라~스</vt:lpstr>
      <vt:lpstr>일반포켓몬 vs 전설포켓몬</vt:lpstr>
      <vt:lpstr>강한 친구들</vt:lpstr>
      <vt:lpstr>포켓몬의 타입별 BMI 관계</vt:lpstr>
      <vt:lpstr>포켓몬의 타입별 BMI 관계 - BMI 란?</vt:lpstr>
      <vt:lpstr>포켓몬의 타입별 BMI 관계 - (1) 모듈설치/글꼴</vt:lpstr>
      <vt:lpstr>포켓몬의 타입별 BMI 관계 - (3) 파일 불러오기</vt:lpstr>
      <vt:lpstr>포켓몬의 타입별 BMI 관계 - (4) 데이터 전처리</vt:lpstr>
      <vt:lpstr>포켓몬의 타입별 BMI 관계 - (5) BMI 값 만들고 컬럼 추가</vt:lpstr>
      <vt:lpstr>포켓몬의 타입별 BMI 관계 - (6) 타입별 데이터프레임 생성</vt:lpstr>
      <vt:lpstr>포켓몬의 타입별 BMI 관계 - (6) 타입별 데이터프레임 생성(하드코딩)</vt:lpstr>
      <vt:lpstr>포켓몬의 타입별 BMI 관계 - (9) 타입별 BMI 그래프로 출력</vt:lpstr>
      <vt:lpstr>포켓몬의 타입별 BMI 관계 - (9) 타입별 BMI 그래프로 출력</vt:lpstr>
      <vt:lpstr>PowerPoint 프레젠테이션</vt:lpstr>
      <vt:lpstr>PowerPoint 프레젠테이션</vt:lpstr>
      <vt:lpstr>PowerPoint 프레젠테이션</vt:lpstr>
      <vt:lpstr>PowerPoint 프레젠테이션</vt:lpstr>
      <vt:lpstr>포켓몬의 성비 불균형 조사 </vt:lpstr>
      <vt:lpstr>포켓몬의 성비 불균형 조사</vt:lpstr>
      <vt:lpstr>포켓몬의 성비 불균형 조사</vt:lpstr>
      <vt:lpstr>포켓몬의 성비 불균형 조사</vt:lpstr>
      <vt:lpstr>포켓몬의 성비 불균형 조사</vt:lpstr>
      <vt:lpstr>포켓몬의 성비 불균형 조사</vt:lpstr>
      <vt:lpstr>포켓몬의 성비 불균형 조사</vt:lpstr>
      <vt:lpstr>포켓몬의 성비 불균형 조사</vt:lpstr>
      <vt:lpstr>포켓몬의 성비를 이용하여 비만도(BMI)와의 관계를 알아봅시다.</vt:lpstr>
      <vt:lpstr>PowerPoint 프레젠테이션</vt:lpstr>
      <vt:lpstr>PowerPoint 프레젠테이션</vt:lpstr>
      <vt:lpstr>남성 비만 포켓몬 성비별 차이</vt:lpstr>
      <vt:lpstr>남성 비만 포켓몬 성비별 차이</vt:lpstr>
      <vt:lpstr>남성 비만 포켓몬 성비별 차이</vt:lpstr>
      <vt:lpstr>여성 비만 포켓몬 성비별 차이</vt:lpstr>
      <vt:lpstr>여성 비만 포켓몬 성비별 차이</vt:lpstr>
      <vt:lpstr>여성 비만 포켓몬 성비별 차이</vt:lpstr>
      <vt:lpstr>주관적 분석 내용</vt:lpstr>
      <vt:lpstr>주관적 분석 내용</vt:lpstr>
      <vt:lpstr>주관적 분석 내용</vt:lpstr>
      <vt:lpstr>주관적 분석 내용</vt:lpstr>
      <vt:lpstr>결론:메타몽의 존재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.py</dc:title>
  <dc:creator>KDP-30</dc:creator>
  <cp:lastModifiedBy>KDP-23</cp:lastModifiedBy>
  <cp:revision>28</cp:revision>
  <dcterms:created xsi:type="dcterms:W3CDTF">2024-01-22T10:50:27Z</dcterms:created>
  <dcterms:modified xsi:type="dcterms:W3CDTF">2024-01-23T05:00:50Z</dcterms:modified>
</cp:coreProperties>
</file>